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handoutMasterIdLst>
    <p:handoutMasterId r:id="rId20"/>
  </p:handoutMasterIdLst>
  <p:sldIdLst>
    <p:sldId id="423" r:id="rId2"/>
    <p:sldId id="479" r:id="rId3"/>
    <p:sldId id="502" r:id="rId4"/>
    <p:sldId id="503" r:id="rId5"/>
    <p:sldId id="521" r:id="rId6"/>
    <p:sldId id="504" r:id="rId7"/>
    <p:sldId id="506" r:id="rId8"/>
    <p:sldId id="508" r:id="rId9"/>
    <p:sldId id="509" r:id="rId10"/>
    <p:sldId id="510" r:id="rId11"/>
    <p:sldId id="515" r:id="rId12"/>
    <p:sldId id="511" r:id="rId13"/>
    <p:sldId id="512" r:id="rId14"/>
    <p:sldId id="513" r:id="rId15"/>
    <p:sldId id="522" r:id="rId16"/>
    <p:sldId id="507" r:id="rId17"/>
    <p:sldId id="477" r:id="rId18"/>
  </p:sldIdLst>
  <p:sldSz cx="9144000" cy="6858000" type="screen4x3"/>
  <p:notesSz cx="6888163" cy="10020300"/>
  <p:custDataLst>
    <p:tags r:id="rId21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5" autoAdjust="0"/>
    <p:restoredTop sz="94417" autoAdjust="0"/>
  </p:normalViewPr>
  <p:slideViewPr>
    <p:cSldViewPr>
      <p:cViewPr varScale="1">
        <p:scale>
          <a:sx n="85" d="100"/>
          <a:sy n="85" d="100"/>
        </p:scale>
        <p:origin x="974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2"/>
    </p:cViewPr>
  </p:sorterViewPr>
  <p:notesViewPr>
    <p:cSldViewPr>
      <p:cViewPr varScale="1">
        <p:scale>
          <a:sx n="70" d="100"/>
          <a:sy n="70" d="100"/>
        </p:scale>
        <p:origin x="-1680" y="-90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85282" cy="500471"/>
          </a:xfrm>
          <a:prstGeom prst="rect">
            <a:avLst/>
          </a:prstGeom>
        </p:spPr>
        <p:txBody>
          <a:bodyPr vert="horz" lIns="89173" tIns="44587" rIns="89173" bIns="4458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343" y="2"/>
            <a:ext cx="2985282" cy="500471"/>
          </a:xfrm>
          <a:prstGeom prst="rect">
            <a:avLst/>
          </a:prstGeom>
        </p:spPr>
        <p:txBody>
          <a:bodyPr vert="horz" lIns="89173" tIns="44587" rIns="89173" bIns="44587" rtlCol="0"/>
          <a:lstStyle>
            <a:lvl1pPr algn="r">
              <a:defRPr sz="1200"/>
            </a:lvl1pPr>
          </a:lstStyle>
          <a:p>
            <a:fld id="{9681A0AE-D235-4586-800B-DB08096D6CBD}" type="datetimeFigureOut">
              <a:rPr lang="ko-KR" altLang="en-US" smtClean="0"/>
              <a:t>2023-12-20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518276"/>
            <a:ext cx="2985282" cy="500471"/>
          </a:xfrm>
          <a:prstGeom prst="rect">
            <a:avLst/>
          </a:prstGeom>
        </p:spPr>
        <p:txBody>
          <a:bodyPr vert="horz" lIns="89173" tIns="44587" rIns="89173" bIns="4458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343" y="9518276"/>
            <a:ext cx="2985282" cy="500471"/>
          </a:xfrm>
          <a:prstGeom prst="rect">
            <a:avLst/>
          </a:prstGeom>
        </p:spPr>
        <p:txBody>
          <a:bodyPr vert="horz" lIns="89173" tIns="44587" rIns="89173" bIns="44587" rtlCol="0" anchor="b"/>
          <a:lstStyle>
            <a:lvl1pPr algn="r">
              <a:defRPr sz="1200"/>
            </a:lvl1pPr>
          </a:lstStyle>
          <a:p>
            <a:fld id="{72E686B8-1356-4842-B2C7-A33B06C78D8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89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4870" cy="501015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5"/>
          </a:xfrm>
          <a:prstGeom prst="rect">
            <a:avLst/>
          </a:prstGeom>
        </p:spPr>
        <p:txBody>
          <a:bodyPr vert="horz" lIns="96610" tIns="48306" rIns="96610" bIns="48306" rtlCol="0"/>
          <a:lstStyle>
            <a:lvl1pPr algn="r">
              <a:defRPr sz="1300"/>
            </a:lvl1pPr>
          </a:lstStyle>
          <a:p>
            <a:fld id="{D5D8B169-09AD-4F78-9B79-3DA53DB6446F}" type="datetimeFigureOut">
              <a:rPr lang="ko-KR" altLang="en-US" smtClean="0"/>
              <a:t>2023-12-20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2475"/>
            <a:ext cx="5011737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0" tIns="48306" rIns="96610" bIns="4830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817" y="4759642"/>
            <a:ext cx="5510530" cy="4509135"/>
          </a:xfrm>
          <a:prstGeom prst="rect">
            <a:avLst/>
          </a:prstGeom>
        </p:spPr>
        <p:txBody>
          <a:bodyPr vert="horz" lIns="96610" tIns="48306" rIns="96610" bIns="48306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3" y="9517549"/>
            <a:ext cx="2984870" cy="501015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701" y="9517549"/>
            <a:ext cx="2984870" cy="501015"/>
          </a:xfrm>
          <a:prstGeom prst="rect">
            <a:avLst/>
          </a:prstGeom>
        </p:spPr>
        <p:txBody>
          <a:bodyPr vert="horz" lIns="96610" tIns="48306" rIns="96610" bIns="48306" rtlCol="0" anchor="b"/>
          <a:lstStyle>
            <a:lvl1pPr algn="r">
              <a:defRPr sz="1300"/>
            </a:lvl1pPr>
          </a:lstStyle>
          <a:p>
            <a:fld id="{F3620ED1-B248-440A-8481-ABC22B95894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851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049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13525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2199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4187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2396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59401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4747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940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92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8995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29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536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154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99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888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708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20ED1-B248-440A-8481-ABC22B958941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5188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372200" y="6381328"/>
            <a:ext cx="2133600" cy="365125"/>
          </a:xfrm>
        </p:spPr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 flipV="1">
            <a:off x="179511" y="6324450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668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02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91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 flipV="1">
            <a:off x="179511" y="6453336"/>
            <a:ext cx="8774083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94"/>
          <a:stretch/>
        </p:blipFill>
        <p:spPr bwMode="auto">
          <a:xfrm>
            <a:off x="8593265" y="6549261"/>
            <a:ext cx="371223" cy="27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348" y="6554372"/>
            <a:ext cx="1562100" cy="280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9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2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884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5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04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87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9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86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0B3C-2DC7-415D-B4A2-62074CE08834}" type="datetimeFigureOut">
              <a:rPr lang="ko-KR" altLang="en-US" smtClean="0"/>
              <a:pPr/>
              <a:t>2023-12-20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8D0BC-27B5-4771-8107-B9935C943F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 flipV="1">
            <a:off x="179512" y="764704"/>
            <a:ext cx="8708110" cy="0"/>
          </a:xfrm>
          <a:prstGeom prst="line">
            <a:avLst/>
          </a:prstGeom>
          <a:noFill/>
          <a:ln w="38100">
            <a:solidFill>
              <a:srgbClr val="6699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53" y="57362"/>
            <a:ext cx="625745" cy="587591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480" y="657259"/>
            <a:ext cx="756000" cy="86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05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hyperlink" Target="https://www.itu.int/md/meetingdoc.asp?lang=en&amp;parent=R19-WP6C-C-007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ko-KR" sz="36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>ITU-T SG12</a:t>
            </a:r>
            <a:br>
              <a:rPr lang="en-US" altLang="ko-KR" sz="36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</a:br>
            <a:r>
              <a:rPr lang="en-US" altLang="ko-KR" sz="36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>Q19 Interim Meeting</a:t>
            </a:r>
            <a:br>
              <a:rPr lang="en-US" altLang="ko-KR" sz="36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</a:br>
            <a:r>
              <a:rPr lang="en-GB" altLang="ko-KR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Objective and subjective methods for evaluating perceptual </a:t>
            </a:r>
            <a:r>
              <a:rPr lang="en-GB" altLang="ko-KR" sz="1800" b="1" dirty="0" err="1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audiovisual</a:t>
            </a:r>
            <a:r>
              <a:rPr lang="en-GB" altLang="ko-KR" sz="1800" b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quality in multimedia and television services</a:t>
            </a:r>
            <a: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5400" b="1" dirty="0">
                <a:solidFill>
                  <a:srgbClr val="FF0000"/>
                </a:solidFill>
                <a:ea typeface="MD아트체" pitchFamily="18" charset="-127"/>
                <a:cs typeface="한컴바탕" pitchFamily="18" charset="2"/>
              </a:rPr>
            </a:br>
            <a:endParaRPr lang="ko-KR" altLang="en-US" sz="28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14660" y="4221088"/>
            <a:ext cx="4398248" cy="792088"/>
          </a:xfrm>
        </p:spPr>
        <p:txBody>
          <a:bodyPr>
            <a:noAutofit/>
          </a:bodyPr>
          <a:lstStyle/>
          <a:p>
            <a:r>
              <a:rPr lang="en-US" altLang="ko-KR" sz="2000" b="1" dirty="0" smtClean="0">
                <a:solidFill>
                  <a:schemeClr val="tx1"/>
                </a:solidFill>
                <a:latin typeface="+mj-lt"/>
                <a:ea typeface="MD아트체" pitchFamily="18" charset="-127"/>
                <a:cs typeface="한컴바탕" pitchFamily="18" charset="2"/>
              </a:rPr>
              <a:t>December 19, </a:t>
            </a:r>
            <a:r>
              <a:rPr lang="en-US" altLang="ko-KR" sz="2000" b="1" dirty="0">
                <a:solidFill>
                  <a:schemeClr val="tx1"/>
                </a:solidFill>
                <a:latin typeface="+mj-lt"/>
                <a:ea typeface="MD아트체" pitchFamily="18" charset="-127"/>
                <a:cs typeface="한컴바탕" pitchFamily="18" charset="2"/>
              </a:rPr>
              <a:t>2023</a:t>
            </a:r>
          </a:p>
          <a:p>
            <a:r>
              <a:rPr lang="en-US" altLang="ko-KR" sz="2000" b="1" dirty="0" smtClean="0">
                <a:solidFill>
                  <a:schemeClr val="tx1"/>
                </a:solidFill>
                <a:ea typeface="MD아트체" pitchFamily="18" charset="-127"/>
                <a:cs typeface="한컴바탕" pitchFamily="18" charset="2"/>
              </a:rPr>
              <a:t>Online</a:t>
            </a:r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ECAEE606-0C5B-4145-B394-C38A9284D8ED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1309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PVS 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5, 8, 10, 12 sec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Proposal: 5s (no transmission errors), 8s (transmission errors allowed)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Decision</a:t>
            </a:r>
            <a:r>
              <a:rPr lang="en-US" altLang="ko-KR" sz="2400" b="1" dirty="0">
                <a:solidFill>
                  <a:srgbClr val="FF0000"/>
                </a:solidFill>
              </a:rPr>
              <a:t>: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5 sec </a:t>
            </a:r>
            <a:r>
              <a:rPr lang="en-US" altLang="ko-KR" sz="2400" b="1" dirty="0">
                <a:solidFill>
                  <a:srgbClr val="FF0000"/>
                </a:solidFill>
              </a:rPr>
              <a:t>(no transmission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errors)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Constant quality recommended.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No artificial impairments.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No scene cut.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45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28420"/>
            <a:ext cx="866651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Codec and bitrates</a:t>
            </a:r>
          </a:p>
          <a:p>
            <a:r>
              <a:rPr lang="en-US" altLang="ko-KR" sz="2400" b="1" dirty="0" smtClean="0">
                <a:solidFill>
                  <a:srgbClr val="FF0000"/>
                </a:solidFill>
              </a:rPr>
              <a:t>DECISIONS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Codec: H.264, H.265, VP9, AV1, VVC.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>
                <a:solidFill>
                  <a:srgbClr val="FF0000"/>
                </a:solidFill>
              </a:rPr>
              <a:t>Camera impairments (live capture)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are allowed.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Bitrates (FHD)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1080p </a:t>
            </a:r>
            <a:r>
              <a:rPr lang="en-US" altLang="ko-KR" sz="2400" b="1" dirty="0">
                <a:solidFill>
                  <a:srgbClr val="FF0000"/>
                </a:solidFill>
              </a:rPr>
              <a:t>SRC: 	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0.1–30 Mbps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002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Transmission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Option 1: Compression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Option </a:t>
            </a:r>
            <a:r>
              <a:rPr lang="en-US" altLang="ko-KR" sz="2400" b="1" dirty="0" smtClean="0"/>
              <a:t>2: Allow Freeze (up to ??30%).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Decision: no transmission errors.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66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Subjective Test Method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Decision: ACR.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TBD: Requirements on PVSs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Repeating the same SRC</a:t>
            </a:r>
          </a:p>
          <a:p>
            <a:pPr lvl="1"/>
            <a:endParaRPr lang="en-US" altLang="ko-KR" sz="2400" b="1" dirty="0" smtClean="0"/>
          </a:p>
          <a:p>
            <a:pPr lvl="1"/>
            <a:endParaRPr lang="en-US" altLang="ko-KR" sz="2400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399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Model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Metric: RMSE</a:t>
            </a:r>
            <a:r>
              <a:rPr lang="en-US" altLang="ko-KR" sz="2400" b="1" dirty="0"/>
              <a:t>, </a:t>
            </a:r>
            <a:r>
              <a:rPr lang="en-US" altLang="ko-KR" sz="2400" b="1" dirty="0" smtClean="0"/>
              <a:t>Pearson.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r>
              <a:rPr lang="en-US" altLang="ko-KR" sz="2400" b="1" dirty="0" smtClean="0">
                <a:solidFill>
                  <a:srgbClr val="FF0000"/>
                </a:solidFill>
              </a:rPr>
              <a:t>TBD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501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Model Types in 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One model for all resolutions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Each model for target 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Decision: A model should handle horizontal/vertical FHD.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479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8516" y="1340768"/>
            <a:ext cx="866651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Schedule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ko-KR" sz="2000" b="1" dirty="0" smtClean="0"/>
              <a:t>Finalization of </a:t>
            </a:r>
            <a:r>
              <a:rPr lang="en-US" altLang="ko-KR" sz="2000" b="1" dirty="0"/>
              <a:t>test </a:t>
            </a:r>
            <a:r>
              <a:rPr lang="en-US" altLang="ko-KR" sz="2000" b="1" dirty="0" smtClean="0"/>
              <a:t>plan:	June, 2024</a:t>
            </a:r>
            <a:endParaRPr lang="ko-KR" altLang="ko-KR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ko-KR" sz="2000" b="1" dirty="0"/>
              <a:t>Model </a:t>
            </a:r>
            <a:r>
              <a:rPr lang="en-US" altLang="ko-KR" sz="2000" b="1" dirty="0" smtClean="0"/>
              <a:t>submission:		+6 months after </a:t>
            </a:r>
            <a:r>
              <a:rPr lang="en-US" altLang="ko-KR" sz="2000" b="1" dirty="0" err="1" smtClean="0"/>
              <a:t>testplan</a:t>
            </a:r>
            <a:r>
              <a:rPr lang="en-US" altLang="ko-KR" sz="2000" b="1" dirty="0" smtClean="0"/>
              <a:t> finalization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ko-KR" sz="2000" b="1" dirty="0" smtClean="0"/>
              <a:t>Test design</a:t>
            </a:r>
            <a:r>
              <a:rPr lang="en-US" altLang="ko-KR" sz="2000" b="1" dirty="0"/>
              <a:t>	</a:t>
            </a:r>
            <a:r>
              <a:rPr lang="en-US" altLang="ko-KR" sz="2000" b="1" dirty="0" smtClean="0"/>
              <a:t>		+7 months </a:t>
            </a:r>
            <a:r>
              <a:rPr lang="en-US" altLang="ko-KR" sz="2000" b="1" dirty="0"/>
              <a:t>after </a:t>
            </a:r>
            <a:r>
              <a:rPr lang="en-US" altLang="ko-KR" sz="2000" b="1" dirty="0" err="1"/>
              <a:t>testplan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finalization</a:t>
            </a:r>
            <a:endParaRPr lang="ko-KR" altLang="ko-K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b="1" dirty="0" smtClean="0"/>
              <a:t>Test PVS generation &amp;	 +9 months </a:t>
            </a:r>
            <a:r>
              <a:rPr lang="en-US" altLang="ko-KR" sz="2000" b="1" dirty="0"/>
              <a:t>after </a:t>
            </a:r>
            <a:r>
              <a:rPr lang="en-US" altLang="ko-KR" sz="2000" b="1" dirty="0" err="1"/>
              <a:t>testplan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finalization</a:t>
            </a:r>
            <a:br>
              <a:rPr lang="en-US" altLang="ko-KR" sz="2000" b="1" dirty="0" smtClean="0"/>
            </a:br>
            <a:r>
              <a:rPr lang="en-US" altLang="ko-KR" sz="2000" b="1" dirty="0"/>
              <a:t>subjective </a:t>
            </a:r>
            <a:r>
              <a:rPr lang="en-US" altLang="ko-KR" sz="2000" b="1" dirty="0" smtClean="0"/>
              <a:t>tests</a:t>
            </a:r>
            <a:endParaRPr lang="en-US" altLang="ko-KR" sz="20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ko-KR" sz="2000" b="1" dirty="0" smtClean="0"/>
              <a:t>Objective </a:t>
            </a:r>
            <a:r>
              <a:rPr lang="en-US" altLang="ko-KR" sz="2000" b="1" dirty="0"/>
              <a:t>data </a:t>
            </a:r>
            <a:r>
              <a:rPr lang="en-US" altLang="ko-KR" sz="2000" b="1" dirty="0" smtClean="0"/>
              <a:t>submission 	+11 months </a:t>
            </a:r>
            <a:r>
              <a:rPr lang="en-US" altLang="ko-KR" sz="2000" b="1" dirty="0"/>
              <a:t>after </a:t>
            </a:r>
            <a:r>
              <a:rPr lang="en-US" altLang="ko-KR" sz="2000" b="1" dirty="0" err="1"/>
              <a:t>testplan</a:t>
            </a:r>
            <a:r>
              <a:rPr lang="en-US" altLang="ko-KR" sz="2000" b="1" dirty="0"/>
              <a:t> </a:t>
            </a:r>
            <a:r>
              <a:rPr lang="en-US" altLang="ko-KR" sz="2000" b="1" dirty="0" smtClean="0"/>
              <a:t>finalization</a:t>
            </a:r>
            <a:endParaRPr lang="ko-KR" altLang="ko-KR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b="1" dirty="0"/>
              <a:t>Final </a:t>
            </a:r>
            <a:r>
              <a:rPr lang="en-US" altLang="ko-KR" sz="2000" b="1" dirty="0" smtClean="0"/>
              <a:t>Report 			+12 months after </a:t>
            </a:r>
            <a:r>
              <a:rPr lang="en-US" altLang="ko-KR" sz="2000" b="1" dirty="0" err="1"/>
              <a:t>testplan</a:t>
            </a:r>
            <a:r>
              <a:rPr lang="en-US" altLang="ko-KR" sz="2000" b="1" dirty="0"/>
              <a:t> finalization</a:t>
            </a:r>
          </a:p>
          <a:p>
            <a:pPr lvl="0"/>
            <a:endParaRPr lang="ko-KR" altLang="ko-K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5767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>THE END</a:t>
            </a: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73624" y="2348880"/>
            <a:ext cx="2736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endParaRPr lang="en-US" altLang="ko-KR" sz="3200" b="1" dirty="0">
              <a:solidFill>
                <a:prstClr val="black"/>
              </a:solidFill>
              <a:latin typeface="Arial"/>
              <a:ea typeface="MD아트체" pitchFamily="18" charset="-127"/>
              <a:cs typeface="한컴바탕" pitchFamily="18" charset="2"/>
            </a:endParaRPr>
          </a:p>
          <a:p>
            <a:pPr algn="ctr"/>
            <a:r>
              <a:rPr lang="en-US" altLang="ko-KR" sz="3200" b="1" dirty="0">
                <a:solidFill>
                  <a:prstClr val="black"/>
                </a:solidFill>
                <a:latin typeface="Arial"/>
                <a:ea typeface="MD아트체" pitchFamily="18" charset="-127"/>
                <a:cs typeface="한컴바탕" pitchFamily="18" charset="2"/>
              </a:rPr>
              <a:t>   </a:t>
            </a:r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05F76C17-6393-4167-A8CD-BFB1592DBDD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22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056" y="1052736"/>
            <a:ext cx="82809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Agenda</a:t>
            </a:r>
          </a:p>
          <a:p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Work item </a:t>
            </a:r>
            <a:r>
              <a:rPr lang="en-US" altLang="ko-KR" sz="2400" b="1" dirty="0" err="1"/>
              <a:t>J.noref</a:t>
            </a: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Work item P.obj-</a:t>
            </a:r>
            <a:r>
              <a:rPr lang="en-US" altLang="ko-KR" sz="2400" b="1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recog</a:t>
            </a:r>
            <a:endParaRPr lang="ko-KR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AOB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lvl="1"/>
            <a:endParaRPr lang="en-US" altLang="ko-KR" sz="24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CFDBC213-0529-4878-B249-F4FE9EA62072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47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27403" y="2147915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>
                <a:solidFill>
                  <a:srgbClr val="FF0000"/>
                </a:solidFill>
              </a:rPr>
              <a:t>Work item </a:t>
            </a:r>
            <a:r>
              <a:rPr lang="en-US" altLang="ko-KR" sz="4400" b="1" dirty="0" err="1">
                <a:solidFill>
                  <a:srgbClr val="FF0000"/>
                </a:solidFill>
              </a:rPr>
              <a:t>J.noref</a:t>
            </a:r>
            <a:endParaRPr lang="en-US" altLang="ko-KR" sz="4400" b="1" dirty="0">
              <a:solidFill>
                <a:srgbClr val="FF0000"/>
              </a:solidFill>
            </a:endParaRPr>
          </a:p>
          <a:p>
            <a:endParaRPr lang="en-US" altLang="ko-KR" sz="4400" b="1" dirty="0" smtClean="0">
              <a:solidFill>
                <a:srgbClr val="FF0000"/>
              </a:solidFill>
            </a:endParaRPr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D646CA09-57D4-4F87-8A03-B54AF0E8D0B3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8429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No reference method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ITU and VQEG had made several attempts for no-reference video quality measurement methods, but failed to produce Recommendations.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Recently, some promising results based on deep-learning methods have been reported.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Q19 has a work item </a:t>
            </a:r>
            <a:r>
              <a:rPr lang="en-US" altLang="ko-KR" sz="2400" b="1" dirty="0" err="1"/>
              <a:t>J.noref</a:t>
            </a:r>
            <a:r>
              <a:rPr lang="en-US" altLang="ko-KR" sz="2400" b="1" dirty="0"/>
              <a:t> for no-reference video quality measurement methods.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For the </a:t>
            </a:r>
            <a:r>
              <a:rPr lang="en-US" altLang="ko-KR" sz="2400" b="1" dirty="0" err="1" smtClean="0"/>
              <a:t>testplan</a:t>
            </a:r>
            <a:r>
              <a:rPr lang="en-US" altLang="ko-KR" sz="2400" b="1" dirty="0" smtClean="0"/>
              <a:t> of NR methods, we may use a VQEG </a:t>
            </a:r>
            <a:r>
              <a:rPr lang="en-US" altLang="ko-KR" sz="2400" b="1" dirty="0" err="1" smtClean="0"/>
              <a:t>testplan</a:t>
            </a:r>
            <a:r>
              <a:rPr lang="en-US" altLang="ko-KR" sz="2400" b="1" dirty="0" smtClean="0"/>
              <a:t> (</a:t>
            </a:r>
            <a:r>
              <a:rPr lang="en-US" altLang="ko-KR" sz="2400" b="1" dirty="0" err="1" smtClean="0"/>
              <a:t>e.g</a:t>
            </a:r>
            <a:r>
              <a:rPr lang="en-US" altLang="ko-KR" sz="2400" b="1" dirty="0" smtClean="0"/>
              <a:t>, HDTV project) as base </a:t>
            </a:r>
            <a:r>
              <a:rPr lang="en-US" altLang="ko-KR" sz="2400" b="1" dirty="0"/>
              <a:t>text. </a:t>
            </a:r>
            <a:endParaRPr lang="en-US" altLang="ko-K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Without </a:t>
            </a:r>
            <a:r>
              <a:rPr lang="en-US" altLang="ko-KR" sz="2400" b="1" dirty="0"/>
              <a:t>any requirements on PVSs and </a:t>
            </a:r>
            <a:r>
              <a:rPr lang="en-US" altLang="ko-KR" sz="2400" b="1" dirty="0" err="1"/>
              <a:t>bitstream</a:t>
            </a:r>
            <a:r>
              <a:rPr lang="en-US" altLang="ko-KR" sz="2400" b="1" dirty="0"/>
              <a:t> data, no reference methods can be easily evaluated.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 smtClean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741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rgbClr val="FF0000"/>
                </a:solidFill>
              </a:rPr>
              <a:t>Main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video resolutions and display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codec types &amp; bitrates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transmission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model evaluation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source video &amp; data publication </a:t>
            </a:r>
            <a:r>
              <a:rPr lang="en-US" altLang="ko-KR" sz="2400" b="1" dirty="0" smtClean="0"/>
              <a:t>(release </a:t>
            </a:r>
            <a:r>
              <a:rPr lang="en-US" altLang="ko-KR" sz="2400" b="1" dirty="0"/>
              <a:t>of </a:t>
            </a:r>
            <a:r>
              <a:rPr lang="en-US" altLang="ko-KR" sz="2400" b="1" dirty="0" smtClean="0"/>
              <a:t>subjective data</a:t>
            </a:r>
            <a:r>
              <a:rPr lang="en-US" altLang="ko-KR" sz="2400" b="1" dirty="0"/>
              <a:t>, </a:t>
            </a:r>
            <a:r>
              <a:rPr lang="en-US" altLang="ko-KR" sz="2400" b="1" dirty="0" smtClean="0"/>
              <a:t>objective data</a:t>
            </a:r>
            <a:r>
              <a:rPr lang="en-US" altLang="ko-KR" sz="2400" b="1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PVS duration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proponents &amp; ILG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subjective test method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performing subjective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schedule</a:t>
            </a:r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63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Resolution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UHD (2160p), FHD (1080p), HD (720p) and lower.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Each resolution may require a certain number test sets.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Considering limited resources, we may consider selecting one or two resolutions.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Decision: FHD only (horizontal/vertical)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endParaRPr lang="en-US" altLang="ko-KR" b="1" dirty="0"/>
          </a:p>
          <a:p>
            <a:r>
              <a:rPr lang="en-US" altLang="ko-KR" b="1" dirty="0" smtClean="0"/>
              <a:t> </a:t>
            </a:r>
            <a:endParaRPr lang="en-US" altLang="ko-KR" b="1" dirty="0"/>
          </a:p>
          <a:p>
            <a:r>
              <a:rPr lang="en-US" altLang="ko-KR" sz="3200" b="1" dirty="0">
                <a:highlight>
                  <a:srgbClr val="FFFF00"/>
                </a:highlight>
              </a:rPr>
              <a:t>Display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UHD TV, FHD TV, PC monitors, tablet, smart phone.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Each display may require a certain number test sets.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Considering limited resources, we may consider selecting one two display types</a:t>
            </a:r>
            <a:r>
              <a:rPr lang="en-US" altLang="ko-KR" sz="24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Decision: TV monitors, PC monitors, mobile display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9738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248" y="908720"/>
            <a:ext cx="866651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Proponents &amp; ILG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Tentative proponents: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smtClean="0"/>
              <a:t>NTIA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err="1" smtClean="0"/>
              <a:t>Yonsei</a:t>
            </a:r>
            <a:endParaRPr lang="en-US" altLang="ko-KR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smtClean="0"/>
              <a:t>VQEG </a:t>
            </a:r>
            <a:r>
              <a:rPr lang="en-US" altLang="ko-KR" sz="2400" b="1" dirty="0" smtClean="0"/>
              <a:t>member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smtClean="0"/>
              <a:t>TU </a:t>
            </a:r>
            <a:r>
              <a:rPr lang="en-US" altLang="ko-KR" sz="2400" b="1" dirty="0" err="1" smtClean="0"/>
              <a:t>Ilmenau</a:t>
            </a:r>
            <a:endParaRPr lang="en-US" altLang="ko-KR" sz="2400" b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smtClean="0"/>
              <a:t>UVQ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Tentative </a:t>
            </a:r>
            <a:r>
              <a:rPr lang="en-US" altLang="ko-KR" sz="2400" b="1" dirty="0" smtClean="0"/>
              <a:t>ILG: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smtClean="0"/>
              <a:t>Rise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ko-KR" sz="2400" b="1" dirty="0" smtClean="0"/>
              <a:t>AGH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532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Performing test design and subjective tests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Option 1: After model submission, proponents can perform test design </a:t>
            </a:r>
            <a:r>
              <a:rPr lang="en-US" altLang="ko-KR" sz="2400" b="1" dirty="0"/>
              <a:t>(codec, bitrate, SRC, etc</a:t>
            </a:r>
            <a:r>
              <a:rPr lang="en-US" altLang="ko-KR" sz="2400" b="1" dirty="0" smtClean="0"/>
              <a:t>.), generate test data and conduct subjective tests.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Option 2: </a:t>
            </a:r>
            <a:r>
              <a:rPr lang="en-US" altLang="ko-KR" sz="2400" b="1" dirty="0"/>
              <a:t>After model submission, </a:t>
            </a:r>
            <a:r>
              <a:rPr lang="en-US" altLang="ko-KR" sz="2400" b="1" dirty="0" smtClean="0"/>
              <a:t>ILGs can </a:t>
            </a:r>
            <a:r>
              <a:rPr lang="en-US" altLang="ko-KR" sz="2400" b="1" dirty="0"/>
              <a:t>perform test </a:t>
            </a:r>
            <a:r>
              <a:rPr lang="en-US" altLang="ko-KR" sz="2400" b="1" dirty="0" smtClean="0"/>
              <a:t>design (codec, bitrate, SRC, etc.), </a:t>
            </a:r>
            <a:r>
              <a:rPr lang="en-US" altLang="ko-KR" sz="2400" b="1" dirty="0"/>
              <a:t>and proponents generate test data </a:t>
            </a:r>
            <a:r>
              <a:rPr lang="en-US" altLang="ko-KR" sz="2400" b="1" dirty="0" smtClean="0"/>
              <a:t> and conduct </a:t>
            </a:r>
            <a:r>
              <a:rPr lang="en-US" altLang="ko-KR" sz="2400" b="1" dirty="0"/>
              <a:t>subjective tests.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r>
              <a:rPr lang="en-US" altLang="ko-KR" b="1" dirty="0" smtClean="0">
                <a:solidFill>
                  <a:srgbClr val="FF0000"/>
                </a:solidFill>
              </a:rPr>
              <a:t>TBD</a:t>
            </a:r>
            <a:endParaRPr lang="en-US" altLang="ko-KR" b="1" dirty="0">
              <a:solidFill>
                <a:srgbClr val="FF0000"/>
              </a:solidFill>
            </a:endParaRPr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025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r>
              <a:rPr lang="en-US" altLang="ko-KR" sz="3200" b="1" dirty="0">
                <a:ea typeface="MD아트체" pitchFamily="18" charset="-127"/>
                <a:cs typeface="한컴바탕" pitchFamily="18" charset="2"/>
              </a:rPr>
              <a:t/>
            </a:r>
            <a:br>
              <a:rPr lang="en-US" altLang="ko-KR" sz="3200" b="1" dirty="0">
                <a:ea typeface="MD아트체" pitchFamily="18" charset="-127"/>
                <a:cs typeface="한컴바탕" pitchFamily="18" charset="2"/>
              </a:rPr>
            </a:br>
            <a:endParaRPr lang="ko-KR" altLang="en-US" sz="3200" b="1" dirty="0">
              <a:ea typeface="MD아트체" pitchFamily="18" charset="-127"/>
              <a:cs typeface="한컴바탕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980728"/>
            <a:ext cx="866651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highlight>
                  <a:srgbClr val="FFFF00"/>
                </a:highlight>
              </a:rPr>
              <a:t>Release </a:t>
            </a:r>
            <a:r>
              <a:rPr lang="en-US" altLang="ko-KR" sz="3200" b="1" dirty="0">
                <a:highlight>
                  <a:srgbClr val="FFFF00"/>
                </a:highlight>
              </a:rPr>
              <a:t>of Subjective Data, Objective Data, and the Official Data Analysis</a:t>
            </a:r>
            <a:endParaRPr lang="en-US" altLang="ko-KR" sz="3200" b="1" dirty="0" smtClean="0">
              <a:highlight>
                <a:srgbClr val="FFFF00"/>
              </a:highligh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Option 1: Anyone can use them (public domain) -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preferred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/>
              <a:t>Option 2: Proponents and ILG can use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/>
              <a:t>Option </a:t>
            </a:r>
            <a:r>
              <a:rPr lang="en-US" altLang="ko-KR" sz="2400" b="1" dirty="0" smtClean="0"/>
              <a:t>3: </a:t>
            </a:r>
            <a:r>
              <a:rPr lang="en-US" altLang="ko-KR" sz="2400" b="1" dirty="0"/>
              <a:t>Proponents </a:t>
            </a:r>
            <a:r>
              <a:rPr lang="en-US" altLang="ko-KR" sz="2400" b="1" dirty="0" smtClean="0"/>
              <a:t>can </a:t>
            </a:r>
            <a:r>
              <a:rPr lang="en-US" altLang="ko-KR" sz="2400" b="1" dirty="0"/>
              <a:t>use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</a:rPr>
              <a:t>Preference for SRC: Use public source video sequences if possible.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400" b="1" dirty="0"/>
          </a:p>
          <a:p>
            <a:endParaRPr lang="en-US" altLang="ko-KR" b="1" dirty="0"/>
          </a:p>
          <a:p>
            <a:endParaRPr lang="en-US" altLang="ko-KR" b="1" dirty="0"/>
          </a:p>
          <a:p>
            <a:r>
              <a:rPr lang="en-US" altLang="ko-KR" b="1" dirty="0"/>
              <a:t> </a:t>
            </a:r>
          </a:p>
          <a:p>
            <a:endParaRPr lang="ko-KR" altLang="en-US" dirty="0"/>
          </a:p>
        </p:txBody>
      </p:sp>
      <p:sp>
        <p:nvSpPr>
          <p:cNvPr id="8" name="RS_Classification_Standard">
            <a:extLst>
              <a:ext uri="{FF2B5EF4-FFF2-40B4-BE49-F238E27FC236}">
                <a16:creationId xmlns:a16="http://schemas.microsoft.com/office/drawing/2014/main" xmlns="" id="{5D4D392F-C112-458B-826B-04472B11CB26}"/>
              </a:ext>
            </a:extLst>
          </p:cNvPr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de-CH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0511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클래식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3092</TotalTime>
  <Words>567</Words>
  <Application>Microsoft Office PowerPoint</Application>
  <PresentationFormat>화면 슬라이드 쇼(4:3)</PresentationFormat>
  <Paragraphs>186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MD아트체</vt:lpstr>
      <vt:lpstr>SimSun</vt:lpstr>
      <vt:lpstr>돋움</vt:lpstr>
      <vt:lpstr>맑은 고딕</vt:lpstr>
      <vt:lpstr>바탕</vt:lpstr>
      <vt:lpstr>한컴바탕</vt:lpstr>
      <vt:lpstr>Arial</vt:lpstr>
      <vt:lpstr>Times New Roman</vt:lpstr>
      <vt:lpstr>Office 테마</vt:lpstr>
      <vt:lpstr>ITU-T SG12 Q19 Interim Meeting Objective and subjective methods for evaluating perceptual audiovisual quality in multimedia and television services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THE END</vt:lpstr>
    </vt:vector>
  </TitlesOfParts>
  <Company>lginnotek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K-mean 분할 클러스터링을 이용한 영상의 stain 오염 검출</dc:title>
  <dc:creator>hong</dc:creator>
  <cp:lastModifiedBy>Microsoft 계정</cp:lastModifiedBy>
  <cp:revision>1553</cp:revision>
  <cp:lastPrinted>2023-12-06T02:49:08Z</cp:lastPrinted>
  <dcterms:created xsi:type="dcterms:W3CDTF">2012-01-26T05:03:39Z</dcterms:created>
  <dcterms:modified xsi:type="dcterms:W3CDTF">2023-12-19T15:31:48Z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S_Classification">
    <vt:lpwstr>UNRESTRICTED</vt:lpwstr>
  </property>
  <property fmtid="{D5CDD505-2E9C-101B-9397-08002B2CF9AE}" pid="3" name="RS_ClassificationID">
    <vt:i4>0</vt:i4>
  </property>
</Properties>
</file>